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notesMasterIdLst>
    <p:notesMasterId r:id="rId20"/>
  </p:notesMasterIdLst>
  <p:sldIdLst>
    <p:sldId id="312" r:id="rId3"/>
    <p:sldId id="306" r:id="rId4"/>
    <p:sldId id="298" r:id="rId5"/>
    <p:sldId id="289" r:id="rId6"/>
    <p:sldId id="290" r:id="rId7"/>
    <p:sldId id="307" r:id="rId8"/>
    <p:sldId id="309" r:id="rId9"/>
    <p:sldId id="291" r:id="rId10"/>
    <p:sldId id="279" r:id="rId11"/>
    <p:sldId id="271" r:id="rId12"/>
    <p:sldId id="297" r:id="rId13"/>
    <p:sldId id="261" r:id="rId14"/>
    <p:sldId id="268" r:id="rId15"/>
    <p:sldId id="265" r:id="rId16"/>
    <p:sldId id="269" r:id="rId17"/>
    <p:sldId id="310" r:id="rId18"/>
    <p:sldId id="314" r:id="rId1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0301F"/>
    <a:srgbClr val="006600"/>
    <a:srgbClr val="1E5C3C"/>
    <a:srgbClr val="1B5135"/>
    <a:srgbClr val="C6E7F0"/>
    <a:srgbClr val="32A6C4"/>
    <a:srgbClr val="D7C7B7"/>
    <a:srgbClr val="DECEB8"/>
    <a:srgbClr val="E9DE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-2472" y="-12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31F799-17AB-4590-AED4-53E44D52C5A6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C7F3C9-FE51-44A0-B8C8-315498F6D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532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F8F44B7-30BB-43FE-B050-2D9B5D20A365}" type="slidenum">
              <a:rPr lang="ru-RU" altLang="ru-RU" smtClean="0"/>
              <a:pPr eaLnBrk="1" hangingPunct="1">
                <a:spcBef>
                  <a:spcPct val="0"/>
                </a:spcBef>
              </a:pPr>
              <a:t>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F8F44B7-30BB-43FE-B050-2D9B5D20A365}" type="slidenum">
              <a:rPr lang="ru-RU" altLang="ru-RU" smtClean="0"/>
              <a:pPr eaLnBrk="1" hangingPunct="1">
                <a:spcBef>
                  <a:spcPct val="0"/>
                </a:spcBef>
              </a:pPr>
              <a:t>17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originals/ba/b7/78/bab7780f2390be597f88b14e826de010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07019" y="4902467"/>
            <a:ext cx="3008540" cy="166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181" y="4039814"/>
            <a:ext cx="1126779" cy="247388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940441" y="5551494"/>
            <a:ext cx="1170003" cy="1170003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 userDrawn="1"/>
        </p:nvSpPr>
        <p:spPr>
          <a:xfrm>
            <a:off x="1524000" y="1652214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GReverance" pitchFamily="2" charset="0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19" name="Подзаголовок 2"/>
          <p:cNvSpPr txBox="1">
            <a:spLocks/>
          </p:cNvSpPr>
          <p:nvPr userDrawn="1"/>
        </p:nvSpPr>
        <p:spPr>
          <a:xfrm>
            <a:off x="1524000" y="4131889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GReverance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GReverance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GReverance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GReverance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GReverance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22" name="Заголовок 1"/>
          <p:cNvSpPr>
            <a:spLocks noGrp="1"/>
          </p:cNvSpPr>
          <p:nvPr>
            <p:ph type="ctrTitle"/>
          </p:nvPr>
        </p:nvSpPr>
        <p:spPr>
          <a:xfrm>
            <a:off x="2007847" y="1808228"/>
            <a:ext cx="817633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7847" y="4279121"/>
            <a:ext cx="817633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117350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86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032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52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4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334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4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317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773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265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https://i.pinimg.com/originals/ba/b7/78/bab7780f2390be597f88b14e826de010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07019" y="4902467"/>
            <a:ext cx="3008540" cy="166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181" y="4039814"/>
            <a:ext cx="1126779" cy="24738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940441" y="5551494"/>
            <a:ext cx="1170003" cy="1170003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 userDrawn="1"/>
        </p:nvSpPr>
        <p:spPr>
          <a:xfrm>
            <a:off x="1524000" y="1652214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GReverance" pitchFamily="2" charset="0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11" name="Подзаголовок 2"/>
          <p:cNvSpPr txBox="1">
            <a:spLocks/>
          </p:cNvSpPr>
          <p:nvPr userDrawn="1"/>
        </p:nvSpPr>
        <p:spPr>
          <a:xfrm>
            <a:off x="1524000" y="4131889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GReverance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GReverance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GReverance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GReverance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GReverance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97659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https://i.pinimg.com/originals/ba/b7/78/bab7780f2390be597f88b14e826de010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69" y="5656831"/>
            <a:ext cx="1784851" cy="98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4769" y="4792697"/>
            <a:ext cx="877723" cy="192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1400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1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757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s://i.pinimg.com/originals/ba/b7/78/bab7780f2390be597f88b14e826de010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69" y="5656831"/>
            <a:ext cx="1784851" cy="98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4769" y="4792697"/>
            <a:ext cx="877723" cy="192707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89523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230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1933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785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2296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6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4952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7633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7327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55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55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536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s://i.pinimg.com/originals/ba/b7/78/bab7780f2390be597f88b14e826de010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91916" y="5749600"/>
            <a:ext cx="1784851" cy="98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734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203" y="4372554"/>
            <a:ext cx="986708" cy="21663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707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219900" y="5443632"/>
            <a:ext cx="972113" cy="113550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727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48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Текст 2"/>
          <p:cNvSpPr>
            <a:spLocks noGrp="1"/>
          </p:cNvSpPr>
          <p:nvPr>
            <p:ph idx="1"/>
          </p:nvPr>
        </p:nvSpPr>
        <p:spPr>
          <a:xfrm>
            <a:off x="572436" y="1825625"/>
            <a:ext cx="1104713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180383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7744" y="1026087"/>
            <a:ext cx="801653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87744" y="3905812"/>
            <a:ext cx="801653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740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183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 userDrawn="1"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45" y="6642225"/>
            <a:ext cx="904672" cy="2157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36" y="455802"/>
            <a:ext cx="11047133" cy="1396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2435" y="1914258"/>
            <a:ext cx="11047132" cy="4236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81C80-E7D7-4350-A8F5-ED951B1BE8EC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6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729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2" r:id="rId4"/>
    <p:sldLayoutId id="2147483663" r:id="rId5"/>
    <p:sldLayoutId id="2147483664" r:id="rId6"/>
    <p:sldLayoutId id="2147483661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GReverance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GReveranc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GReveranc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GReveranc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GReveranc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GReveranc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81C80-E7D7-4350-A8F5-ED951B1BE8EC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6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45" y="6642225"/>
            <a:ext cx="904672" cy="21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14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/>
          <p:cNvSpPr>
            <a:spLocks noGrp="1" noChangeArrowheads="1"/>
          </p:cNvSpPr>
          <p:nvPr>
            <p:ph type="ctrTitle"/>
          </p:nvPr>
        </p:nvSpPr>
        <p:spPr>
          <a:xfrm>
            <a:off x="1468967" y="458322"/>
            <a:ext cx="10363200" cy="738664"/>
          </a:xfrm>
          <a:noFill/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ru-RU" altLang="ru-RU" sz="1400" b="1" smtClean="0">
                <a:solidFill>
                  <a:srgbClr val="002060"/>
                </a:solidFill>
                <a:latin typeface="Bookman Old Style" pitchFamily="18" charset="0"/>
              </a:rPr>
              <a:t>РАЙОННЫЙ СЕМИНАР </a:t>
            </a:r>
            <a:br>
              <a:rPr lang="ru-RU" altLang="ru-RU" sz="1400" b="1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altLang="ru-RU" sz="1400" b="1" smtClean="0">
                <a:solidFill>
                  <a:srgbClr val="002060"/>
                </a:solidFill>
                <a:latin typeface="Bookman Old Style" pitchFamily="18" charset="0"/>
              </a:rPr>
              <a:t>«ФОРМИРОВАНИЕ СИСТЕМЫ НАСТАВНИЧЕСТВА В ОБРАЗОВАТЕЛЬНОЙ ОРГАНИЗАЦИИ»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4800" y="5486400"/>
            <a:ext cx="3937000" cy="577850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050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МЕДВЕДЕВА НАТАЛЬЯ ВЛАДИМИРОВНА 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050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УЧИТЕЛЬ НАЧАЛЬНЫХ КЛАССОВ </a:t>
            </a:r>
            <a:endParaRPr lang="ru-RU" sz="1050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052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15" y="3468688"/>
            <a:ext cx="3907367" cy="25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16" y="228600"/>
            <a:ext cx="133561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4" name="Прямоугольник 1"/>
          <p:cNvSpPr>
            <a:spLocks noChangeArrowheads="1"/>
          </p:cNvSpPr>
          <p:nvPr/>
        </p:nvSpPr>
        <p:spPr bwMode="auto">
          <a:xfrm>
            <a:off x="7243249" y="6073776"/>
            <a:ext cx="322876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ru-RU" altLang="ru-RU" sz="1400" b="1">
                <a:solidFill>
                  <a:srgbClr val="002060"/>
                </a:solidFill>
                <a:latin typeface="Bookman Old Style" pitchFamily="18" charset="0"/>
              </a:rPr>
              <a:t>МБОУ «ЛЯНТОРСКАЯ СОШ №5»</a:t>
            </a:r>
          </a:p>
        </p:txBody>
      </p:sp>
      <p:pic>
        <p:nvPicPr>
          <p:cNvPr id="1026" name="Picture 2" descr="C:\Users\K206\Downloads\Screenshot_20240417-160054_VK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62" y="3904374"/>
            <a:ext cx="1889707" cy="215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48000" y="2828836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/>
              <a:t>Опыт наставничества </a:t>
            </a:r>
            <a:br>
              <a:rPr lang="ru-RU" sz="3600" dirty="0"/>
            </a:br>
            <a:r>
              <a:rPr lang="ru-RU" sz="3600" dirty="0"/>
              <a:t> «Работодатель-студент»</a:t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83155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732" y="392740"/>
            <a:ext cx="11047133" cy="157795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Студентка выполнила целый комплекс обязанностей: выполнение программы практики, индивидуального задания руководителя </a:t>
            </a:r>
            <a:r>
              <a:rPr lang="ru-RU" sz="2400" dirty="0"/>
              <a:t>кафедры, ведение </a:t>
            </a:r>
            <a:r>
              <a:rPr lang="ru-RU" sz="2400" dirty="0" smtClean="0"/>
              <a:t>дневника производственной </a:t>
            </a:r>
            <a:r>
              <a:rPr lang="ru-RU" sz="2400" dirty="0"/>
              <a:t>практики  по профилю специальности</a:t>
            </a:r>
            <a:r>
              <a:rPr lang="ru-RU" sz="2400" dirty="0" smtClean="0"/>
              <a:t>: «</a:t>
            </a:r>
            <a:r>
              <a:rPr lang="ru-RU" sz="2400" dirty="0"/>
              <a:t>Преподавание по образовательным программам начального общего образования в начальных классах и начальных классах </a:t>
            </a:r>
            <a:r>
              <a:rPr lang="ru-RU" sz="2400" dirty="0" smtClean="0"/>
              <a:t> компенсирующего  и </a:t>
            </a:r>
            <a:r>
              <a:rPr lang="ru-RU" sz="2400" dirty="0"/>
              <a:t>коррекционно-развивающего образования»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9345" y="2221979"/>
            <a:ext cx="4180832" cy="345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90176" y="2295298"/>
            <a:ext cx="4241253" cy="321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971387" y="3450189"/>
            <a:ext cx="2890207" cy="2871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137339" y="3450211"/>
            <a:ext cx="2834036" cy="2871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112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36" y="488753"/>
            <a:ext cx="11047133" cy="1198179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ДНЕВНИК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производственной практики  по </a:t>
            </a:r>
            <a:r>
              <a:rPr lang="ru-RU" sz="2000" dirty="0"/>
              <a:t>профилю </a:t>
            </a:r>
            <a:r>
              <a:rPr lang="ru-RU" sz="2000" dirty="0" smtClean="0"/>
              <a:t>специальности:</a:t>
            </a:r>
            <a:br>
              <a:rPr lang="ru-RU" sz="2000" dirty="0" smtClean="0"/>
            </a:br>
            <a:r>
              <a:rPr lang="ru-RU" sz="2000" dirty="0" smtClean="0"/>
              <a:t>«Преподавание </a:t>
            </a:r>
            <a:r>
              <a:rPr lang="ru-RU" sz="2000" dirty="0"/>
              <a:t>по образовательным программам начального общего образования в начальных классах и начальных классах компенсирующего </a:t>
            </a:r>
            <a:r>
              <a:rPr lang="ru-RU" sz="2000" dirty="0" smtClean="0"/>
              <a:t>и </a:t>
            </a:r>
            <a:r>
              <a:rPr lang="ru-RU" sz="2000" dirty="0"/>
              <a:t>коррекционно-развивающего </a:t>
            </a:r>
            <a:r>
              <a:rPr lang="ru-RU" sz="2000" dirty="0" smtClean="0"/>
              <a:t>образования»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826421"/>
              </p:ext>
            </p:extLst>
          </p:nvPr>
        </p:nvGraphicFramePr>
        <p:xfrm>
          <a:off x="567560" y="1576359"/>
          <a:ext cx="11098925" cy="1560165"/>
        </p:xfrm>
        <a:graphic>
          <a:graphicData uri="http://schemas.openxmlformats.org/drawingml/2006/table">
            <a:tbl>
              <a:tblPr/>
              <a:tblGrid>
                <a:gridCol w="1040525"/>
                <a:gridCol w="1292772"/>
                <a:gridCol w="8765628"/>
              </a:tblGrid>
              <a:tr h="2524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п/п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Дата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Виды и объем работ, выполненных обучающимся во время практики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42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06.12.2022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Провела урок литературного чтения. Знакомство детей с автором Одоевским В.Ф  и его произведением «Мороз Иванович».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26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07.12.2022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Технология. Провела урок на тему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«Виды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швов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».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Обучала детей правильно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пришивать пуговицы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 правилам безопасности во время работы с иголками и ножницами.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46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08.12.2022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Провела урок литературного чтения. Знакомство детей с автором Гаршиным В.М и его произведением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Лягушка – путешественница».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1477948"/>
              </p:ext>
            </p:extLst>
          </p:nvPr>
        </p:nvGraphicFramePr>
        <p:xfrm>
          <a:off x="596839" y="3101454"/>
          <a:ext cx="11101176" cy="1328656"/>
        </p:xfrm>
        <a:graphic>
          <a:graphicData uri="http://schemas.openxmlformats.org/drawingml/2006/table">
            <a:tbl>
              <a:tblPr/>
              <a:tblGrid>
                <a:gridCol w="1042776"/>
                <a:gridCol w="1245476"/>
                <a:gridCol w="8812924"/>
              </a:tblGrid>
              <a:tr h="2544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09.12.2022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Окружающий мир. Провела урок на тему «Организм человека».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07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12.12.2022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Изобразительное искусство. Провела урок на тему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«Удивительный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транспорт».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41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12.12.2022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Родной русский язык. Провела урок на тему «Текст – рассуждение с использованием различных способов аргументации».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23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13.12.2022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Провела урок технологии по теме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«Строчка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петельного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стежка».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54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13.12.2022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Провела урок математики по теме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«Умножение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 деление круглых чисел»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2394916"/>
              </p:ext>
            </p:extLst>
          </p:nvPr>
        </p:nvGraphicFramePr>
        <p:xfrm>
          <a:off x="571561" y="4325180"/>
          <a:ext cx="11189514" cy="2154469"/>
        </p:xfrm>
        <a:graphic>
          <a:graphicData uri="http://schemas.openxmlformats.org/drawingml/2006/table">
            <a:tbl>
              <a:tblPr/>
              <a:tblGrid>
                <a:gridCol w="1068051"/>
                <a:gridCol w="1229711"/>
                <a:gridCol w="8891752"/>
              </a:tblGrid>
              <a:tr h="4008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20.12.2022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Литературное чтение. Знакомство детей с автором К.Г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Паустовским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 его произведением «Растрепанный воробей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».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67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20.12.2022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Провела урок русского языка по теме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«Удвоенные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согласные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».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45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21.12.2022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Провела урок литературного чтения. Знакомство детей с автором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А.Куприн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и его произведением «Слон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».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27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21.12.2022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Провела урок технологии по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теме «Новогодние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украшения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».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1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22.12.2022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Провела урок музыки, подготовка песни к новогоднему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выступлению.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9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26.12.2022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Провела урок родного языка в игровой форме по теме « Знатоки русского языка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».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07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26.12.2022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Провела урок литературы в игровой форме по теме «Знаток литературы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».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731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2436" y="573941"/>
            <a:ext cx="11047133" cy="372013"/>
          </a:xfrm>
        </p:spPr>
        <p:txBody>
          <a:bodyPr>
            <a:noAutofit/>
          </a:bodyPr>
          <a:lstStyle/>
          <a:p>
            <a:pPr algn="ctr" fontAlgn="base" hangingPunct="0"/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Результаты</a:t>
            </a:r>
            <a:r>
              <a:rPr lang="ru-RU" sz="2800" b="1" i="1" dirty="0" smtClean="0"/>
              <a:t> </a:t>
            </a:r>
            <a:r>
              <a:rPr lang="ru-RU" sz="2800" b="1" i="1" dirty="0"/>
              <a:t>для молодого специалиста: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i="1" dirty="0"/>
              <a:t> </a:t>
            </a:r>
            <a:r>
              <a:rPr lang="ru-RU" sz="2800" dirty="0"/>
              <a:t/>
            </a:r>
            <a:br>
              <a:rPr lang="ru-RU" sz="2800" dirty="0"/>
            </a:br>
            <a:endParaRPr lang="ru-RU" sz="14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46945" y="930165"/>
            <a:ext cx="10898107" cy="16553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активизация </a:t>
            </a:r>
            <a:r>
              <a:rPr lang="ru-RU" sz="2000" dirty="0"/>
              <a:t>практических, индивидуальных, самостоятельных навыков преподавания;</a:t>
            </a:r>
            <a:br>
              <a:rPr lang="ru-RU" sz="2000" dirty="0"/>
            </a:br>
            <a:r>
              <a:rPr lang="ru-RU" sz="2000" dirty="0"/>
              <a:t>повышение профессиональной компетентности педагогов в вопросах педагогики и психологии;</a:t>
            </a:r>
            <a:br>
              <a:rPr lang="ru-RU" sz="2000" dirty="0"/>
            </a:br>
            <a:r>
              <a:rPr lang="ru-RU" sz="2000" dirty="0"/>
              <a:t>появление собственных продуктов педагогической деятельности (публикаций, методических разработок, дидактических материалов);</a:t>
            </a:r>
            <a:br>
              <a:rPr lang="ru-RU" sz="2000" dirty="0"/>
            </a:br>
            <a:r>
              <a:rPr lang="ru-RU" sz="2000" dirty="0"/>
              <a:t>участие молодых учителей в профессиональных конкурсах, фестивалях;</a:t>
            </a:r>
            <a:br>
              <a:rPr lang="ru-RU" sz="2000" dirty="0"/>
            </a:br>
            <a:r>
              <a:rPr lang="ru-RU" sz="2000" dirty="0"/>
              <a:t>наличие портфолио у </a:t>
            </a:r>
            <a:r>
              <a:rPr lang="ru-RU" sz="2000" b="1" dirty="0" smtClean="0"/>
              <a:t>студентки</a:t>
            </a:r>
            <a:endParaRPr lang="ru-RU" sz="20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06668" y="2885090"/>
            <a:ext cx="11047133" cy="394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GReverance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Результаты </a:t>
            </a:r>
            <a:r>
              <a:rPr lang="ru-RU" sz="2800" b="1" i="1" dirty="0" smtClean="0"/>
              <a:t>для наставника: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.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7" name="Объект 3"/>
          <p:cNvSpPr txBox="1">
            <a:spLocks/>
          </p:cNvSpPr>
          <p:nvPr/>
        </p:nvSpPr>
        <p:spPr>
          <a:xfrm>
            <a:off x="806682" y="3465566"/>
            <a:ext cx="10578663" cy="61803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AGReverance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GReverance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GReverance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GReverance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GReverance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/>
              <a:t>эффективный способ самореализации</a:t>
            </a:r>
            <a:r>
              <a:rPr lang="ru-RU" sz="2000" dirty="0" smtClean="0"/>
              <a:t>; </a:t>
            </a:r>
            <a:r>
              <a:rPr lang="ru-RU" sz="2000" dirty="0"/>
              <a:t>повышение квалификации</a:t>
            </a:r>
            <a:r>
              <a:rPr lang="ru-RU" sz="2000" dirty="0" smtClean="0"/>
              <a:t>; </a:t>
            </a:r>
            <a:r>
              <a:rPr lang="ru-RU" sz="2000" dirty="0"/>
              <a:t>достижение более высокого уровня профессиональной компетенции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72436" y="4334120"/>
            <a:ext cx="11047133" cy="6982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GReverance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/>
              <a:t>Результаты </a:t>
            </a:r>
            <a:r>
              <a:rPr lang="ru-RU" sz="2800" b="1" i="1" dirty="0" smtClean="0"/>
              <a:t>для образовательной организации: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745853" y="4871567"/>
            <a:ext cx="9919139" cy="10869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AGReverance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GReverance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GReverance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GReverance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GReverance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 hangingPunct="0"/>
            <a:r>
              <a:rPr lang="ru-RU" sz="2000" dirty="0" smtClean="0"/>
              <a:t>успешная </a:t>
            </a:r>
            <a:r>
              <a:rPr lang="ru-RU" sz="2000" dirty="0"/>
              <a:t>адаптация молодых специалистов;</a:t>
            </a:r>
          </a:p>
          <a:p>
            <a:pPr fontAlgn="base" hangingPunct="0"/>
            <a:r>
              <a:rPr lang="ru-RU" sz="2000" dirty="0"/>
              <a:t>повышение уровня </a:t>
            </a:r>
            <a:r>
              <a:rPr lang="ru-RU" sz="2000" dirty="0" err="1"/>
              <a:t>закрепляемости</a:t>
            </a:r>
            <a:r>
              <a:rPr lang="ru-RU" sz="2000" dirty="0"/>
              <a:t> молодых специалистов в образовательных организациях Сургутского </a:t>
            </a:r>
            <a:r>
              <a:rPr lang="ru-RU" sz="2000" dirty="0" smtClean="0"/>
              <a:t>района</a:t>
            </a:r>
            <a:endParaRPr lang="ru-RU" sz="2000" dirty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4420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01" y="455803"/>
            <a:ext cx="11323144" cy="8527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Размещение материалов по работе наставника на сайтах</a:t>
            </a:r>
            <a:r>
              <a:rPr lang="en-US" sz="3600" dirty="0" smtClean="0"/>
              <a:t> multiurok.ru</a:t>
            </a:r>
            <a:r>
              <a:rPr lang="ru-RU" sz="3600" dirty="0" smtClean="0"/>
              <a:t>,</a:t>
            </a:r>
            <a:r>
              <a:rPr lang="en-US" sz="3600" dirty="0" smtClean="0"/>
              <a:t> infourok.ru</a:t>
            </a:r>
            <a:endParaRPr lang="ru-RU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37" y="1606830"/>
            <a:ext cx="3367313" cy="439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661" y="1650373"/>
            <a:ext cx="3628571" cy="4310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277" y="1638827"/>
            <a:ext cx="3425371" cy="4365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834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1" y="298148"/>
            <a:ext cx="11351171" cy="1199577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Продукты педагогической деятельности: публикации, методические разработки, дидактические материалы</a:t>
            </a:r>
            <a:endParaRPr lang="ru-RU" sz="3200" dirty="0"/>
          </a:p>
        </p:txBody>
      </p:sp>
      <p:pic>
        <p:nvPicPr>
          <p:cNvPr id="1026" name="Picture 2" descr="C:\Users\К207\Downloads\ВСТАВИТЬ В ПРЕЗЕНТАЦИЮ_page-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44" y="1856082"/>
            <a:ext cx="3346224" cy="429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К207\Desktop\Диплом ФГОС.РУС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241" y="1827046"/>
            <a:ext cx="3182067" cy="423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245" y="1798026"/>
            <a:ext cx="3515587" cy="43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591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6668" y="235085"/>
            <a:ext cx="11047133" cy="124687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Размещение материалов на официальном сайте образовательного портала ФГОС.РУС, Всероссийском центре информационных технологий «Интеллект</a:t>
            </a:r>
            <a:r>
              <a:rPr lang="ru-RU" sz="2400" dirty="0"/>
              <a:t>», </a:t>
            </a:r>
            <a:r>
              <a:rPr lang="ru-RU" sz="2400" dirty="0" smtClean="0"/>
              <a:t>соавторство </a:t>
            </a:r>
            <a:r>
              <a:rPr lang="ru-RU" sz="2400" dirty="0"/>
              <a:t>в публикации методических материалов по работе наставничества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31" y="1525501"/>
            <a:ext cx="2916620" cy="4109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305" y="2409423"/>
            <a:ext cx="2621328" cy="389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273" y="1525502"/>
            <a:ext cx="2568555" cy="402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309" y="2409423"/>
            <a:ext cx="2640915" cy="389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474" y="1525502"/>
            <a:ext cx="2816593" cy="4109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32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1523" y="3515710"/>
            <a:ext cx="6032839" cy="23933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Опыт наставничества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«Работодатель-студент»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Медведева Наталья Владимировна, учитель начальных классов МБОУ «Лянторская СОШ №5»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6227" y="1355728"/>
            <a:ext cx="5007429" cy="4042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847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/>
          <p:cNvSpPr>
            <a:spLocks noGrp="1" noChangeArrowheads="1"/>
          </p:cNvSpPr>
          <p:nvPr>
            <p:ph type="ctrTitle"/>
          </p:nvPr>
        </p:nvSpPr>
        <p:spPr>
          <a:xfrm>
            <a:off x="1468967" y="458322"/>
            <a:ext cx="10363200" cy="738664"/>
          </a:xfrm>
          <a:noFill/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ru-RU" altLang="ru-RU" sz="1400" b="1" smtClean="0">
                <a:solidFill>
                  <a:srgbClr val="002060"/>
                </a:solidFill>
                <a:latin typeface="Bookman Old Style" pitchFamily="18" charset="0"/>
              </a:rPr>
              <a:t>РАЙОННЫЙ СЕМИНАР </a:t>
            </a:r>
            <a:br>
              <a:rPr lang="ru-RU" altLang="ru-RU" sz="1400" b="1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altLang="ru-RU" sz="1400" b="1" smtClean="0">
                <a:solidFill>
                  <a:srgbClr val="002060"/>
                </a:solidFill>
                <a:latin typeface="Bookman Old Style" pitchFamily="18" charset="0"/>
              </a:rPr>
              <a:t>«ФОРМИРОВАНИЕ СИСТЕМЫ НАСТАВНИЧЕСТВА В ОБРАЗОВАТЕЛЬНОЙ ОРГАНИЗАЦИИ»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4800" y="5486400"/>
            <a:ext cx="3937000" cy="577850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050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МЕДВЕДЕВА НАТАЛЬЯ ВЛАДИМИРОВНА 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050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УЧИТЕЛЬ НАЧАЛЬНЫХ КЛАССОВ </a:t>
            </a:r>
            <a:endParaRPr lang="ru-RU" sz="1050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052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15" y="3468688"/>
            <a:ext cx="3907367" cy="25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16" y="228600"/>
            <a:ext cx="133561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4" name="Прямоугольник 1"/>
          <p:cNvSpPr>
            <a:spLocks noChangeArrowheads="1"/>
          </p:cNvSpPr>
          <p:nvPr/>
        </p:nvSpPr>
        <p:spPr bwMode="auto">
          <a:xfrm>
            <a:off x="7243249" y="6073776"/>
            <a:ext cx="322876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ru-RU" altLang="ru-RU" sz="1400" b="1">
                <a:solidFill>
                  <a:srgbClr val="002060"/>
                </a:solidFill>
                <a:latin typeface="Bookman Old Style" pitchFamily="18" charset="0"/>
              </a:rPr>
              <a:t>МБОУ «ЛЯНТОРСКАЯ СОШ №5»</a:t>
            </a:r>
          </a:p>
        </p:txBody>
      </p:sp>
      <p:pic>
        <p:nvPicPr>
          <p:cNvPr id="1026" name="Picture 2" descr="C:\Users\K206\Downloads\Screenshot_20240417-160054_VK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62" y="3904374"/>
            <a:ext cx="1889707" cy="215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48000" y="2274838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3600">
                <a:solidFill>
                  <a:prstClr val="black"/>
                </a:solidFill>
              </a:rPr>
              <a:t>Опыт наставничества </a:t>
            </a:r>
            <a:br>
              <a:rPr lang="ru-RU" sz="3600">
                <a:solidFill>
                  <a:prstClr val="black"/>
                </a:solidFill>
              </a:rPr>
            </a:br>
            <a:r>
              <a:rPr lang="ru-RU" sz="3600">
                <a:solidFill>
                  <a:prstClr val="black"/>
                </a:solidFill>
              </a:rPr>
              <a:t> «Работодатель-студент»</a:t>
            </a:r>
            <a:br>
              <a:rPr lang="ru-RU" sz="3600">
                <a:solidFill>
                  <a:prstClr val="black"/>
                </a:solidFill>
              </a:rPr>
            </a:br>
            <a:r>
              <a:rPr lang="ru-RU" sz="3600">
                <a:solidFill>
                  <a:prstClr val="black"/>
                </a:solidFill>
              </a:rPr>
              <a:t/>
            </a:r>
            <a:br>
              <a:rPr lang="ru-RU" sz="3600">
                <a:solidFill>
                  <a:prstClr val="black"/>
                </a:solidFill>
              </a:rPr>
            </a:br>
            <a:endParaRPr lang="ru-RU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26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1523" y="1483743"/>
            <a:ext cx="6032839" cy="442535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Опыт наставничества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«Работодатель-студент»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Медведева Н.В.- Дудка М.Р.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6227" y="1355728"/>
            <a:ext cx="5007429" cy="4042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363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36" y="455802"/>
            <a:ext cx="11047133" cy="710846"/>
          </a:xfrm>
        </p:spPr>
        <p:txBody>
          <a:bodyPr>
            <a:noAutofit/>
          </a:bodyPr>
          <a:lstStyle/>
          <a:p>
            <a:pPr algn="ctr"/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Цели и задачи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наставничества: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62110" y="1608083"/>
            <a:ext cx="3137337" cy="4093616"/>
          </a:xfrm>
        </p:spPr>
        <p:txBody>
          <a:bodyPr>
            <a:normAutofit fontScale="92500" lnSpcReduction="20000"/>
          </a:bodyPr>
          <a:lstStyle/>
          <a:p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Целью 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педагогического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наставничества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является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оказание помощи молодым специалистам в их профессиональном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становлении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346731" y="1466193"/>
            <a:ext cx="4073744" cy="452027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200" b="1" u="sng" dirty="0">
                <a:latin typeface="Times New Roman" pitchFamily="18" charset="0"/>
                <a:cs typeface="Times New Roman" pitchFamily="18" charset="0"/>
              </a:rPr>
              <a:t>Основными задачами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педагогического наставничества являются: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привитие молодым специалистам интереса к педагогической деятельности;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ускорение процесса профессионального становления педагога и развитие способности самостоятельно и качественно выполнять возложенные на него обязанности по занимаемой должности;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усвоение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лучших традиций коллектива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школы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правил поведения, сознательного и творческого отношения к выполнению обязанностей педагога.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0975" y="1932152"/>
            <a:ext cx="3842283" cy="3245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444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36" y="455808"/>
            <a:ext cx="11047133" cy="963095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Учебная практика – с 05.12 2022г. по 27.12.2022г.,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преддипломная практика – с 16.03 2023г. по 05.04.2023г.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57897" y="1560726"/>
            <a:ext cx="4670863" cy="4484469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базе МБОУ «Лянторская СОШ №5» в 3 «Д» классе проходила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учебную и  преддипломную практику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студентка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АНПОО «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Сургутский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институт экономики, управления 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права» 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Дудка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Мариянна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Романовна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4969" y="1628085"/>
            <a:ext cx="4185067" cy="4252459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Преподавание по образовательным программам начального общего образования в начальных классах и начальных классах компенсирующего и коррекционно-развивающего образования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Специальность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«Коррекционная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педагогика в начальном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образовании»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082565" y="1739745"/>
            <a:ext cx="2394731" cy="198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863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61976" y="1"/>
            <a:ext cx="11246397" cy="2286000"/>
          </a:xfrm>
        </p:spPr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работе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выпускницей педагогического института применила следующие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этапы организации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наставничества в период  прохождения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практики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коммуникативный – происходит передача информации от наставника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студенту;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совместная деятельность наставника и студента;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ценностный – разработка собственной траектории профессионального развития студента.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663" y="2855631"/>
            <a:ext cx="2963919" cy="293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31827" y="3227524"/>
            <a:ext cx="3320258" cy="2619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04532" y="3182439"/>
            <a:ext cx="3220979" cy="2610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03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36" y="141890"/>
            <a:ext cx="11047133" cy="59833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Перспективный план  работы  наставника со студенткой</a:t>
            </a:r>
            <a:endParaRPr lang="ru-RU" sz="28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3365701"/>
              </p:ext>
            </p:extLst>
          </p:nvPr>
        </p:nvGraphicFramePr>
        <p:xfrm>
          <a:off x="993242" y="627359"/>
          <a:ext cx="10105697" cy="28417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3649"/>
                <a:gridCol w="2887343"/>
                <a:gridCol w="3241696"/>
                <a:gridCol w="2113009"/>
              </a:tblGrid>
              <a:tr h="285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0301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10301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79" marR="59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0301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5 декабря по </a:t>
                      </a:r>
                      <a:r>
                        <a:rPr lang="ru-RU" sz="1200" dirty="0" smtClean="0">
                          <a:solidFill>
                            <a:srgbClr val="10301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декабря 2022 года</a:t>
                      </a:r>
                      <a:endParaRPr lang="ru-RU" sz="1200" dirty="0">
                        <a:solidFill>
                          <a:srgbClr val="10301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79" marR="59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15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0301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Выявление профессиональных проблем и образовательных запросов молодого специалиста </a:t>
                      </a:r>
                      <a:endParaRPr lang="ru-RU" sz="1200" dirty="0">
                        <a:solidFill>
                          <a:srgbClr val="10301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79" marR="59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0301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Подбор/разработка диагностических материалов, методик для работы с детьми с </a:t>
                      </a:r>
                      <a:r>
                        <a:rPr lang="ru-RU" sz="1200" dirty="0" smtClean="0">
                          <a:solidFill>
                            <a:srgbClr val="10301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ОВЗ.</a:t>
                      </a:r>
                      <a:r>
                        <a:rPr lang="ru-RU" sz="1200" baseline="0" dirty="0" smtClean="0">
                          <a:solidFill>
                            <a:srgbClr val="10301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10301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Осуществление </a:t>
                      </a:r>
                      <a:r>
                        <a:rPr lang="ru-RU" sz="1200" dirty="0">
                          <a:solidFill>
                            <a:srgbClr val="10301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диагностических процедур  (анкетирование, собеседование)</a:t>
                      </a:r>
                      <a:endParaRPr lang="ru-RU" sz="1200" dirty="0">
                        <a:solidFill>
                          <a:srgbClr val="10301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79" marR="59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0301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Знакомство с уставом школы, спецификой категории детей с ОВЗ, (диагноз, психологический статус)</a:t>
                      </a:r>
                      <a:endParaRPr lang="ru-RU" sz="1200" dirty="0">
                        <a:solidFill>
                          <a:srgbClr val="10301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79" marR="59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0301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Индивидуальный образовательный маршрут молодого </a:t>
                      </a:r>
                      <a:r>
                        <a:rPr lang="ru-RU" sz="1200" dirty="0" smtClean="0">
                          <a:solidFill>
                            <a:srgbClr val="10301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специалиста(студентки) </a:t>
                      </a:r>
                      <a:endParaRPr lang="ru-RU" sz="1200" dirty="0">
                        <a:solidFill>
                          <a:srgbClr val="10301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79" marR="59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245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0301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Изучение нормативно-правовой базы.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0301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Ведение  школьной документации</a:t>
                      </a:r>
                      <a:endParaRPr lang="ru-RU" sz="1200" dirty="0">
                        <a:solidFill>
                          <a:srgbClr val="10301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79" marR="59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0301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по изучению «Закона об образовании в РФ», локальных </a:t>
                      </a:r>
                      <a:r>
                        <a:rPr lang="ru-RU" sz="1200" dirty="0" smtClean="0">
                          <a:solidFill>
                            <a:srgbClr val="10301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актов. Составление </a:t>
                      </a:r>
                      <a:r>
                        <a:rPr lang="ru-RU" sz="1200" dirty="0">
                          <a:solidFill>
                            <a:srgbClr val="10301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рабочей программы.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0301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Обучение правилам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0301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заполнение электронного журнала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0301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10301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79" marR="59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0301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Изучение “Закона об образовании”, локальных </a:t>
                      </a:r>
                      <a:r>
                        <a:rPr lang="ru-RU" sz="1200" dirty="0" smtClean="0">
                          <a:solidFill>
                            <a:srgbClr val="10301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актов. </a:t>
                      </a:r>
                      <a:r>
                        <a:rPr lang="ru-RU" sz="1200" dirty="0">
                          <a:solidFill>
                            <a:srgbClr val="10301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Подбор литературы с использованием образовательных </a:t>
                      </a:r>
                      <a:r>
                        <a:rPr lang="ru-RU" sz="1200" dirty="0" smtClean="0">
                          <a:solidFill>
                            <a:srgbClr val="10301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ресурсов</a:t>
                      </a:r>
                      <a:r>
                        <a:rPr lang="ru-RU" sz="1200" baseline="0" dirty="0" smtClean="0">
                          <a:solidFill>
                            <a:srgbClr val="10301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10301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Интернета.</a:t>
                      </a:r>
                      <a:endParaRPr lang="ru-RU" sz="1200" dirty="0">
                        <a:solidFill>
                          <a:srgbClr val="10301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10301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Практическое </a:t>
                      </a:r>
                      <a:r>
                        <a:rPr lang="ru-RU" sz="1200" dirty="0">
                          <a:solidFill>
                            <a:srgbClr val="10301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занятие: «Как работать с дневниками и тетрадями учащихся. Выполнение единых требований к ведению дневников и </a:t>
                      </a:r>
                      <a:r>
                        <a:rPr lang="ru-RU" sz="1200" dirty="0" smtClean="0">
                          <a:solidFill>
                            <a:srgbClr val="10301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тетрадей»</a:t>
                      </a:r>
                      <a:endParaRPr lang="ru-RU" sz="1200" dirty="0">
                        <a:solidFill>
                          <a:srgbClr val="10301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79" marR="59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0301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Компетентность </a:t>
                      </a:r>
                      <a:r>
                        <a:rPr lang="ru-RU" sz="1200" dirty="0" smtClean="0">
                          <a:solidFill>
                            <a:srgbClr val="10301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студентки</a:t>
                      </a:r>
                      <a:r>
                        <a:rPr lang="ru-RU" sz="1200" baseline="0" dirty="0" smtClean="0">
                          <a:solidFill>
                            <a:srgbClr val="10301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10301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10301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заполнении школьной документации</a:t>
                      </a:r>
                      <a:endParaRPr lang="ru-RU" sz="1200" dirty="0">
                        <a:solidFill>
                          <a:srgbClr val="10301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79" marR="59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0729559"/>
              </p:ext>
            </p:extLst>
          </p:nvPr>
        </p:nvGraphicFramePr>
        <p:xfrm>
          <a:off x="1016264" y="3184635"/>
          <a:ext cx="10098441" cy="2923528"/>
        </p:xfrm>
        <a:graphic>
          <a:graphicData uri="http://schemas.openxmlformats.org/drawingml/2006/table">
            <a:tbl>
              <a:tblPr firstRow="1" firstCol="1" bandRow="1"/>
              <a:tblGrid>
                <a:gridCol w="1900372"/>
                <a:gridCol w="2885089"/>
                <a:gridCol w="3168869"/>
                <a:gridCol w="2144111"/>
              </a:tblGrid>
              <a:tr h="17688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Формирование позитивного имиджа педагога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Работа с портфолио.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Подборка материалов по вопросам педагогической этики, риторики, культуры.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Сборник методических рекомендаций.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Практикумы по решению педагогических ситуаций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Общие положения портфолио педагога;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Структура содержания и порядок ведения портфолио;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Оценивание материалов портфолио.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Обзор периодической педагогической печати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Культура общения с педагогами, родителями обучающихся, обучающимися, освоенные эффективные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приемы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03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Мониторинг профессионального роста 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студентки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Выбор диагностических методик. Осуществление мониторинга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Мотивация уч-ся, итоги контрольных работ, мониторинг психологического климата в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классе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Коррекция индивидуального образовательного маршрута 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студентки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432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Итоги реализации программы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Подготовка отчета наставника и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студентки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Самооценка,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рефлексия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Подготовка к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открытым урокам студентки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846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947" y="283801"/>
            <a:ext cx="11047133" cy="551793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/>
                <a:ea typeface="Times New Roman"/>
              </a:rPr>
              <a:t>План прохождения образовательного маршрута молодого педагога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5839694"/>
              </p:ext>
            </p:extLst>
          </p:nvPr>
        </p:nvGraphicFramePr>
        <p:xfrm>
          <a:off x="396889" y="701805"/>
          <a:ext cx="11393715" cy="2009261"/>
        </p:xfrm>
        <a:graphic>
          <a:graphicData uri="http://schemas.openxmlformats.org/drawingml/2006/table">
            <a:tbl>
              <a:tblPr firstRow="1" firstCol="1" bandRow="1"/>
              <a:tblGrid>
                <a:gridCol w="2758252"/>
                <a:gridCol w="3278476"/>
                <a:gridCol w="2739207"/>
                <a:gridCol w="2617780"/>
              </a:tblGrid>
              <a:tr h="5909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Посещение уроков, внеурочных занятий,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мероприятий наставника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Профессиональные умения и навыки, которые необходимо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совершенствовать студентке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Мероприятия, необходимые для решения выявления проблем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Тема по самообразованию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17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4952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декабрь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3062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Знакомство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студенткой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информирование </a:t>
                      </a:r>
                      <a:r>
                        <a:rPr lang="ru-RU" sz="14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Мариянны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Романовны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 плане работы наставника на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период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у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чебная практика – с 05.12 2022 г по 27.12.2022г, преддипломной практики – с 16.03 2023 г по 05.04.2023 г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Выявление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интересов и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потребностей студентки 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для составления индивидуального плана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работы.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Консультации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 планированию образовательной работы, по ведению необходимой документации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8465850"/>
              </p:ext>
            </p:extLst>
          </p:nvPr>
        </p:nvGraphicFramePr>
        <p:xfrm>
          <a:off x="472967" y="2471877"/>
          <a:ext cx="11347920" cy="2346960"/>
        </p:xfrm>
        <a:graphic>
          <a:graphicData uri="http://schemas.openxmlformats.org/drawingml/2006/table">
            <a:tbl>
              <a:tblPr firstRow="1" firstCol="1" bandRow="1"/>
              <a:tblGrid>
                <a:gridCol w="2317531"/>
                <a:gridCol w="3057315"/>
                <a:gridCol w="3328615"/>
                <a:gridCol w="2644459"/>
              </a:tblGrid>
              <a:tr h="22447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Посещение уроков, мероприятий.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5" marR="43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Умение распределять деятельность детей на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уроке;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умение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выявлять интересы и склонности детей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;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онсультация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«Приёмы фонетической зарядки»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консультация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«Изучение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методической литературы по организации словарной работы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 детьми ОВЗ»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5" marR="43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Изучить новые программы и учебники, уяснить их особенности и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требования;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знакомиться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 новыми  педагогическими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технологиями;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изучить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коррекционные технологи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консультация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«Организация различных форм работы с детьми во внеурочное время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»;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онсультация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«Изучение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методической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литературы по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коррекционной работе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детьми ОВЗ»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5" marR="43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Изучение методической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литературы по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организации игровой деятельности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детей с ОВЗ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5" marR="43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1634257"/>
              </p:ext>
            </p:extLst>
          </p:nvPr>
        </p:nvGraphicFramePr>
        <p:xfrm>
          <a:off x="362870" y="4040088"/>
          <a:ext cx="11582401" cy="2581451"/>
        </p:xfrm>
        <a:graphic>
          <a:graphicData uri="http://schemas.openxmlformats.org/drawingml/2006/table">
            <a:tbl>
              <a:tblPr firstRow="1" firstCol="1" bandRow="1"/>
              <a:tblGrid>
                <a:gridCol w="2525487"/>
                <a:gridCol w="3091543"/>
                <a:gridCol w="2743200"/>
                <a:gridCol w="3222171"/>
              </a:tblGrid>
              <a:tr h="143341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декабрь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3" marR="47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12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Посещение занятий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наставника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,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общение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 детьми и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родителями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3" marR="47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Умение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распределять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деятельность детей,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контролировать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поведение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детей ОВЗ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3" marR="47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Консультация «Приёмы работы над математической терминологией на уроке»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3" marR="47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Изучение методической литературы по организации работы с детьми с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ОВЗ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3" marR="47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7656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декабрь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3" marR="47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789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Открытые уроки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3" marR="47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Применение в работе дифференцированного и индивидуального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подхода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3" marR="47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Совершенствовать знания современного содержания образования учащихся по профильному предмету знакомиться с новыми и коррекционными  формами, методами и приёмами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обучения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3" marR="47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Изучить новые программы и учебники, уяснить их особенности и требования, знакомиться с новыми  педагогическими технологиями, изучить коррекционные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технологи в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работе с детьми ОВЗ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3" marR="47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306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1961" y="599093"/>
            <a:ext cx="9380483" cy="885903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Подбор/разработка диагностических материалов, методик для работы </a:t>
            </a:r>
            <a:br>
              <a:rPr lang="ru-RU" sz="2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 детьми с ОВЗ. Осуществление диагностических процедур  (анкетирование, собеседование)</a:t>
            </a:r>
            <a:endParaRPr lang="ru-RU" dirty="0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0030" y="2027783"/>
            <a:ext cx="3290487" cy="2677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15562" y="2342133"/>
            <a:ext cx="4253653" cy="3012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845985" y="2129887"/>
            <a:ext cx="3291959" cy="2475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54966" y="2302312"/>
            <a:ext cx="4253653" cy="3091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378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6668" y="329677"/>
            <a:ext cx="11047133" cy="852736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В процесс наставничества включались также педагоги школы: учитель английского языка, физической культуры, учитель начальных классов, учитель дополнительного </a:t>
            </a:r>
            <a:r>
              <a:rPr lang="ru-RU" sz="2400" dirty="0"/>
              <a:t>образования </a:t>
            </a:r>
            <a:br>
              <a:rPr lang="ru-RU" sz="2400" dirty="0"/>
            </a:br>
            <a:r>
              <a:rPr lang="ru-RU" sz="2400" dirty="0"/>
              <a:t>Студентка принимала участие в подготовке детей в конкурсах, олимпиадах, выставках  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31189" y="2013990"/>
            <a:ext cx="4811771" cy="3444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25669" y="1305252"/>
            <a:ext cx="3256187" cy="295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08701" y="1305252"/>
            <a:ext cx="4031043" cy="3187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81302" y="3737107"/>
            <a:ext cx="2201212" cy="2199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08715" y="3736431"/>
            <a:ext cx="2233935" cy="220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74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Дымчатое стекло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9471</TotalTime>
  <Words>1124</Words>
  <Application>Microsoft Office PowerPoint</Application>
  <PresentationFormat>Произвольный</PresentationFormat>
  <Paragraphs>163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1_Тема Office</vt:lpstr>
      <vt:lpstr>РАЙОННЫЙ СЕМИНАР  «ФОРМИРОВАНИЕ СИСТЕМЫ НАСТАВНИЧЕСТВА В ОБРАЗОВАТЕЛЬНОЙ ОРГАНИЗАЦИИ»</vt:lpstr>
      <vt:lpstr>Опыт наставничества   «Работодатель-студент»  Медведева Н.В.- Дудка М.Р.</vt:lpstr>
      <vt:lpstr>Цели и задачи наставничества: </vt:lpstr>
      <vt:lpstr>Учебная практика – с 05.12 2022г. по 27.12.2022г.,  преддипломная практика – с 16.03 2023г. по 05.04.2023г.</vt:lpstr>
      <vt:lpstr>    В работе  с выпускницей педагогического института применила следующие этапы организации наставничества в период  прохождения  практики: - коммуникативный – происходит передача информации от наставника студенту;  - деятельностный – совместная деятельность наставника и студента; - ценностный – разработка собственной траектории профессионального развития студента. </vt:lpstr>
      <vt:lpstr>Перспективный план  работы  наставника со студенткой</vt:lpstr>
      <vt:lpstr>План прохождения образовательного маршрута молодого педагога</vt:lpstr>
      <vt:lpstr>Подбор/разработка диагностических материалов, методик для работы  с детьми с ОВЗ. Осуществление диагностических процедур  (анкетирование, собеседование)</vt:lpstr>
      <vt:lpstr>В процесс наставничества включались также педагоги школы: учитель английского языка, физической культуры, учитель начальных классов, учитель дополнительного образования  Студентка принимала участие в подготовке детей в конкурсах, олимпиадах, выставках  </vt:lpstr>
      <vt:lpstr>Студентка выполнила целый комплекс обязанностей: выполнение программы практики, индивидуального задания руководителя кафедры, ведение дневника производственной практики  по профилю специальности: «Преподавание по образовательным программам начального общего образования в начальных классах и начальных классах  компенсирующего  и коррекционно-развивающего образования» </vt:lpstr>
      <vt:lpstr>ДНЕВНИК производственной практики  по профилю специальности: «Преподавание по образовательным программам начального общего образования в начальных классах и начальных классах компенсирующего и коррекционно-развивающего образования» </vt:lpstr>
      <vt:lpstr> Результаты для молодого специалиста:   </vt:lpstr>
      <vt:lpstr>Размещение материалов по работе наставника на сайтах multiurok.ru, infourok.ru</vt:lpstr>
      <vt:lpstr>Продукты педагогической деятельности: публикации, методические разработки, дидактические материалы</vt:lpstr>
      <vt:lpstr>Размещение материалов на официальном сайте образовательного портала ФГОС.РУС, Всероссийском центре информационных технологий «Интеллект», соавторство в публикации методических материалов по работе наставничества </vt:lpstr>
      <vt:lpstr>Опыт наставничества   «Работодатель-студент»  Медведева Наталья Владимировна, учитель начальных классов МБОУ «Лянторская СОШ №5»</vt:lpstr>
      <vt:lpstr>РАЙОННЫЙ СЕМИНАР  «ФОРМИРОВАНИЕ СИСТЕМЫ НАСТАВНИЧЕСТВА В ОБРАЗОВАТЕЛЬНОЙ ОРГАНИЗАЦИИ»</vt:lpstr>
    </vt:vector>
  </TitlesOfParts>
  <Manager>Полшкова Виктория Валерьяновна</Manager>
  <Company>МАОУ ДО ЦРТДиЮ Каменского района Пензенской области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Литература, книги</dc:title>
  <dc:subject>школа, литература</dc:subject>
  <dc:creator>Viktoriya Polshkova</dc:creator>
  <cp:keywords>русский язык;книги;школа;литература</cp:keywords>
  <cp:lastModifiedBy>K206</cp:lastModifiedBy>
  <cp:revision>319</cp:revision>
  <cp:lastPrinted>2023-05-24T04:38:03Z</cp:lastPrinted>
  <dcterms:created xsi:type="dcterms:W3CDTF">2019-04-16T15:48:18Z</dcterms:created>
  <dcterms:modified xsi:type="dcterms:W3CDTF">2024-04-18T02:52:24Z</dcterms:modified>
</cp:coreProperties>
</file>