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1.jpeg" ContentType="image/jpeg"/>
  <Override PartName="/ppt/media/image9.png" ContentType="image/png"/>
  <Override PartName="/ppt/media/image12.png" ContentType="image/png"/>
  <Override PartName="/ppt/media/hdphoto1.wdp" ContentType="image/vnd.ms-photo"/>
  <Override PartName="/ppt/media/image3.png" ContentType="image/png"/>
  <Override PartName="/ppt/media/image16.jpeg" ContentType="image/jpeg"/>
  <Override PartName="/ppt/media/image2.png" ContentType="image/png"/>
  <Override PartName="/ppt/media/image13.png" ContentType="image/png"/>
  <Override PartName="/ppt/media/image4.png" ContentType="image/png"/>
  <Override PartName="/ppt/media/image14.png" ContentType="image/png"/>
  <Override PartName="/ppt/media/image5.png" ContentType="image/png"/>
  <Override PartName="/ppt/media/image1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7.png" ContentType="image/png"/>
  <Override PartName="/ppt/media/image8.png" ContentType="image/png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_rels/notesSlide14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761163" cy="9942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1F4F479-3F9A-4E9F-B009-765E25024AF6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ldImg"/>
          </p:nvPr>
        </p:nvSpPr>
        <p:spPr>
          <a:xfrm>
            <a:off x="398520" y="1243080"/>
            <a:ext cx="5963400" cy="3355200"/>
          </a:xfrm>
          <a:prstGeom prst="rect">
            <a:avLst/>
          </a:prstGeom>
          <a:ln w="0">
            <a:noFill/>
          </a:ln>
        </p:spPr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76080" y="4784760"/>
            <a:ext cx="5408280" cy="391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ldNum" idx="37"/>
          </p:nvPr>
        </p:nvSpPr>
        <p:spPr>
          <a:xfrm>
            <a:off x="3829680" y="9443520"/>
            <a:ext cx="292896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EB04B8-68FA-458B-A4B1-7CD4F4E50E15}" type="slidenum">
              <a:rPr b="0" lang="ru-RU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398520" y="1243080"/>
            <a:ext cx="5963400" cy="3355200"/>
          </a:xfrm>
          <a:prstGeom prst="rect">
            <a:avLst/>
          </a:prstGeom>
          <a:ln w="0">
            <a:noFill/>
          </a:ln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76080" y="4784760"/>
            <a:ext cx="5408280" cy="391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 idx="39"/>
          </p:nvPr>
        </p:nvSpPr>
        <p:spPr>
          <a:xfrm>
            <a:off x="3829680" y="9443520"/>
            <a:ext cx="292896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9A585D-3D15-4793-A4E4-9E9118D5438E}" type="slidenum">
              <a:rPr b="0" lang="ru-RU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ldImg"/>
          </p:nvPr>
        </p:nvSpPr>
        <p:spPr>
          <a:xfrm>
            <a:off x="398520" y="1243080"/>
            <a:ext cx="5963400" cy="335520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76080" y="4784760"/>
            <a:ext cx="5408280" cy="391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38"/>
          </p:nvPr>
        </p:nvSpPr>
        <p:spPr>
          <a:xfrm>
            <a:off x="3829680" y="9443520"/>
            <a:ext cx="292896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5940FED-A563-480E-8DDC-8207728FF5E9}" type="slidenum">
              <a:rPr b="0" lang="ru-RU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83B4860-7B66-4A91-8919-D7985771657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</a:t>
            </a: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щёлкните мышью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</a:t>
            </a: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</a:t>
            </a: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</a:t>
            </a: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уровень </a:t>
            </a: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00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00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82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68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E7C7284-A029-4240-9D31-B3814A99D83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942540C-E456-4F17-B4D7-4030A32A272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073A80-A7FC-483A-B3E5-7241BD308221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560" cy="159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560" cy="381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8FC317E-07FA-4A7F-A366-7D9C812308E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280" cy="238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857C9D3-0EF4-49FA-9977-E0F679A9EFA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4474788-8BCC-4975-8751-BDDA1BB9958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360" cy="581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520" cy="581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471B3CC-63EF-437F-99D6-249A720F370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8AF8976-36BF-4911-83F8-992A6539465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4880" cy="285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60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4880" cy="149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5B9CFF7-5751-4E24-B882-90635FCA348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076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8A061F4-9A65-42EE-BF68-BABC8CB75D7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microsoft.com/office/2007/relationships/hdphoto" Target="../media/hdphoto1.wdp"/><Relationship Id="rId3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6040" y="325080"/>
            <a:ext cx="10362600" cy="147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spAutoFit/>
          </a:bodyPr>
          <a:p>
            <a:pPr indent="0" algn="ctr" defTabSz="914400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Bookman Old Style"/>
              </a:rPr>
              <a:t>РАЙОННЫЙ СЕМИНАР </a:t>
            </a:r>
            <a:br>
              <a:rPr sz="2000"/>
            </a:b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Bookman Old Style"/>
              </a:rPr>
              <a:t>«ФОРМИРОВАНИЕ СИСТЕМЫ НАСТАВНИЧЕСТВА В ОБРАЗОВАТЕЛЬНОЙ ОРГАНИЗАЦИИ»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20440" y="2259000"/>
            <a:ext cx="4208040" cy="4109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algn="ctr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Bookman Old Style"/>
              </a:rPr>
              <a:t>КВИТКА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Bookman Old Style"/>
              </a:rPr>
              <a:t>АЛЛА ВЛАДИМИРОВНА, учитель истории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Рисунок 2" descr=""/>
          <p:cNvPicPr/>
          <p:nvPr/>
        </p:nvPicPr>
        <p:blipFill>
          <a:blip r:embed="rId1"/>
          <a:stretch/>
        </p:blipFill>
        <p:spPr>
          <a:xfrm>
            <a:off x="5854680" y="2433960"/>
            <a:ext cx="5976720" cy="3629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Picture 6" descr=""/>
          <p:cNvPicPr/>
          <p:nvPr/>
        </p:nvPicPr>
        <p:blipFill>
          <a:blip r:embed="rId2"/>
          <a:stretch/>
        </p:blipFill>
        <p:spPr>
          <a:xfrm>
            <a:off x="406440" y="228600"/>
            <a:ext cx="1045080" cy="91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Прямоугольник 1"/>
          <p:cNvSpPr/>
          <p:nvPr/>
        </p:nvSpPr>
        <p:spPr>
          <a:xfrm>
            <a:off x="6114960" y="6089760"/>
            <a:ext cx="4132800" cy="5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b="1" lang="ru-RU" sz="1800" strike="noStrike" u="none">
                <a:solidFill>
                  <a:srgbClr val="002060"/>
                </a:solidFill>
                <a:effectLst/>
                <a:uFillTx/>
                <a:latin typeface="Bookman Old Style"/>
              </a:rPr>
              <a:t>МБОУ «ЛЯНТОРСКАЯ СОШ №5»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2" name="Picture 2" descr=""/>
          <p:cNvPicPr/>
          <p:nvPr/>
        </p:nvPicPr>
        <p:blipFill>
          <a:blip r:embed="rId3"/>
          <a:stretch/>
        </p:blipFill>
        <p:spPr>
          <a:xfrm>
            <a:off x="2146680" y="2433960"/>
            <a:ext cx="1510200" cy="2255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61000" y="0"/>
            <a:ext cx="11827080" cy="79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br>
              <a:rPr sz="3600"/>
            </a:b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Участие молодых коллег в конкурсах профессионального мастерства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5" name="Объект 3" descr=""/>
          <p:cNvPicPr/>
          <p:nvPr/>
        </p:nvPicPr>
        <p:blipFill>
          <a:blip r:embed="rId1"/>
          <a:srcRect l="0" t="0" r="25045" b="0"/>
          <a:stretch/>
        </p:blipFill>
        <p:spPr>
          <a:xfrm>
            <a:off x="7274880" y="1008720"/>
            <a:ext cx="4611600" cy="5528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Рисунок 5" descr=""/>
          <p:cNvPicPr/>
          <p:nvPr/>
        </p:nvPicPr>
        <p:blipFill>
          <a:blip r:embed="rId2"/>
          <a:srcRect l="8565" t="4525" r="7456" b="10388"/>
          <a:stretch/>
        </p:blipFill>
        <p:spPr>
          <a:xfrm>
            <a:off x="261000" y="1185840"/>
            <a:ext cx="3638880" cy="517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" name="TextBox 6"/>
          <p:cNvSpPr/>
          <p:nvPr/>
        </p:nvSpPr>
        <p:spPr>
          <a:xfrm flipV="1" rot="10800000">
            <a:off x="4002840" y="3467520"/>
            <a:ext cx="3813480" cy="273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Елизавета Витальевна Радионова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Times New Roman"/>
              </a:rPr>
              <a:t>Лауреат</a:t>
            </a: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Times New Roman"/>
              </a:rPr>
              <a:t> финального тура муниципального этапа всероссийского конкурса </a:t>
            </a: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Times New Roman"/>
              </a:rPr>
              <a:t>«Педагогический дебют»,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trike="noStrike" u="none">
                <a:solidFill>
                  <a:srgbClr val="002060"/>
                </a:solidFill>
                <a:effectLst/>
                <a:uFillTx/>
                <a:latin typeface="Times New Roman"/>
              </a:rPr>
              <a:t> 2020г.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Users\к114\Desktop\Алина.jpg"/>
          <p:cNvPicPr/>
          <p:nvPr/>
        </p:nvPicPr>
        <p:blipFill>
          <a:blip r:embed="rId1"/>
          <a:stretch/>
        </p:blipFill>
        <p:spPr>
          <a:xfrm>
            <a:off x="205200" y="363240"/>
            <a:ext cx="4638600" cy="618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56200" y="4461480"/>
            <a:ext cx="7135200" cy="181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Арипова Алина Альбертовна</a:t>
            </a:r>
            <a:br>
              <a:rPr sz="3200"/>
            </a:b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Победитель муниципального этапа конкурса  «Учитель года» </a:t>
            </a:r>
            <a:br>
              <a:rPr sz="2000"/>
            </a:b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Сургутского района  2022 г., участник регионального этапа 2023г.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0" name="Рисунок 2" descr=""/>
          <p:cNvPicPr/>
          <p:nvPr/>
        </p:nvPicPr>
        <p:blipFill>
          <a:blip r:embed="rId2"/>
          <a:srcRect l="11402" t="0" r="9076" b="0"/>
          <a:stretch/>
        </p:blipFill>
        <p:spPr>
          <a:xfrm>
            <a:off x="5610600" y="363240"/>
            <a:ext cx="5964480" cy="4218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" descr=""/>
          <p:cNvPicPr/>
          <p:nvPr/>
        </p:nvPicPr>
        <p:blipFill>
          <a:blip r:embed="rId1"/>
          <a:stretch/>
        </p:blipFill>
        <p:spPr>
          <a:xfrm>
            <a:off x="427680" y="203400"/>
            <a:ext cx="4370400" cy="3277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2" name="Рисунок 3" descr=""/>
          <p:cNvPicPr/>
          <p:nvPr/>
        </p:nvPicPr>
        <p:blipFill>
          <a:blip r:embed="rId2"/>
          <a:stretch/>
        </p:blipFill>
        <p:spPr>
          <a:xfrm>
            <a:off x="5040720" y="203400"/>
            <a:ext cx="7150680" cy="536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TextBox 4"/>
          <p:cNvSpPr/>
          <p:nvPr/>
        </p:nvSpPr>
        <p:spPr>
          <a:xfrm>
            <a:off x="415440" y="3935880"/>
            <a:ext cx="4382280" cy="16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13-16 марта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2023 года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региональный этап всероссийского конкурса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 «Педагог года»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2" descr=""/>
          <p:cNvPicPr/>
          <p:nvPr/>
        </p:nvPicPr>
        <p:blipFill>
          <a:blip r:embed="rId1"/>
          <a:stretch/>
        </p:blipFill>
        <p:spPr>
          <a:xfrm>
            <a:off x="660600" y="300600"/>
            <a:ext cx="4714560" cy="628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Рисунок 1" descr=""/>
          <p:cNvPicPr/>
          <p:nvPr/>
        </p:nvPicPr>
        <p:blipFill>
          <a:blip r:embed="rId2"/>
          <a:srcRect l="12912" t="0" r="0" b="1415"/>
          <a:stretch/>
        </p:blipFill>
        <p:spPr>
          <a:xfrm>
            <a:off x="6812640" y="312480"/>
            <a:ext cx="4156920" cy="6274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26040" y="325080"/>
            <a:ext cx="10362600" cy="147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spAutoFit/>
          </a:bodyPr>
          <a:p>
            <a:pPr indent="0" algn="ctr" defTabSz="914400">
              <a:lnSpc>
                <a:spcPct val="15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Bookman Old Style"/>
              </a:rPr>
              <a:t>РАЙОННЫЙ СЕМИНАР </a:t>
            </a:r>
            <a:br>
              <a:rPr sz="2000"/>
            </a:br>
            <a:r>
              <a:rPr b="1" lang="ru-RU" sz="2000" strike="noStrike" u="none">
                <a:solidFill>
                  <a:srgbClr val="002060"/>
                </a:solidFill>
                <a:effectLst/>
                <a:uFillTx/>
                <a:latin typeface="Bookman Old Style"/>
              </a:rPr>
              <a:t>«ФОРМИРОВАНИЕ СИСТЕМЫ НАСТАВНИЧЕСТВА В ОБРАЗОВАТЕЛЬНОЙ ОРГАНИЗАЦИИ»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7" name="Рисунок 2" descr=""/>
          <p:cNvPicPr/>
          <p:nvPr/>
        </p:nvPicPr>
        <p:blipFill>
          <a:blip r:embed="rId1"/>
          <a:stretch/>
        </p:blipFill>
        <p:spPr>
          <a:xfrm>
            <a:off x="5854680" y="2433960"/>
            <a:ext cx="5976720" cy="3629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Picture 6" descr=""/>
          <p:cNvPicPr/>
          <p:nvPr/>
        </p:nvPicPr>
        <p:blipFill>
          <a:blip r:embed="rId2"/>
          <a:stretch/>
        </p:blipFill>
        <p:spPr>
          <a:xfrm>
            <a:off x="406440" y="228600"/>
            <a:ext cx="1045080" cy="91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Прямоугольник 1"/>
          <p:cNvSpPr/>
          <p:nvPr/>
        </p:nvSpPr>
        <p:spPr>
          <a:xfrm>
            <a:off x="1341360" y="5524560"/>
            <a:ext cx="4132800" cy="50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b="1" lang="ru-RU" sz="1800" strike="noStrike" u="none">
                <a:solidFill>
                  <a:srgbClr val="002060"/>
                </a:solidFill>
                <a:effectLst/>
                <a:uFillTx/>
                <a:latin typeface="Bookman Old Style"/>
              </a:rPr>
              <a:t>МБОУ «ЛЯНТОРСКАЯ СОШ №5»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trike="noStrike" u="non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«Педагогическая симфония»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397040" y="1487160"/>
            <a:ext cx="7476120" cy="4689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trike="noStrike" u="none">
                <a:solidFill>
                  <a:srgbClr val="c00000"/>
                </a:solidFill>
                <a:effectLst/>
                <a:uFillTx/>
                <a:latin typeface="Times New Roman"/>
                <a:ea typeface="Times New Roman"/>
              </a:rPr>
              <a:t>Никто не может насвистывать симфонию. 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trike="noStrike" u="none">
                <a:solidFill>
                  <a:srgbClr val="c00000"/>
                </a:solidFill>
                <a:effectLst/>
                <a:uFillTx/>
                <a:latin typeface="Times New Roman"/>
                <a:ea typeface="Times New Roman"/>
              </a:rPr>
              <a:t>   Нужен весь оркестр, чтобы ее сыграть.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trike="noStrike" u="none">
                <a:solidFill>
                  <a:srgbClr val="002060"/>
                </a:solidFill>
                <a:effectLst/>
                <a:uFillTx/>
                <a:latin typeface="Times New Roman"/>
                <a:ea typeface="Times New Roman"/>
              </a:rPr>
              <a:t>Хэлфорд Эдвард Лаккок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Объект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25000" bright="20000" contrast="-40000" sat="200000"/>
                    </a14:imgEffect>
                  </a14:imgLayer>
                </a14:imgProps>
              </a:ext>
            </a:extLst>
          </a:blip>
          <a:srcRect l="448" t="0" r="2497" b="1098"/>
          <a:stretch/>
        </p:blipFill>
        <p:spPr>
          <a:xfrm>
            <a:off x="532440" y="2243160"/>
            <a:ext cx="3447360" cy="3771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/>
          </p:nvPr>
        </p:nvSpPr>
        <p:spPr>
          <a:xfrm>
            <a:off x="304920" y="255960"/>
            <a:ext cx="5936760" cy="635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Известно, что по окончанию вуза, начинающий учитель еще не является профессионалом. Ему предстоит определенный путь профессионального становления, первоначальной частью которого является период адаптации – «вживания» в профессию.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Цель  </a:t>
            </a: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наставника – оказать помощь молодым учителям адаптироваться в новых условиях педагогической деятельности, дать им возможность раскрыть свои профессиональные качества, творческие способности.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7" name="Рисунок 1" descr=""/>
          <p:cNvPicPr/>
          <p:nvPr/>
        </p:nvPicPr>
        <p:blipFill>
          <a:blip r:embed="rId1"/>
          <a:srcRect l="5604" t="12911" r="7560" b="4061"/>
          <a:stretch/>
        </p:blipFill>
        <p:spPr>
          <a:xfrm>
            <a:off x="7325280" y="524520"/>
            <a:ext cx="4464000" cy="5585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93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  </a:t>
            </a: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РОЛЬ НАСТАВНИКА НА ПЕРВОМ ЭТАПЕ: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82920" y="1511640"/>
            <a:ext cx="10670400" cy="466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учит разрабатывать рабочую программу по предмету,  составлять календарно-тематическое планирование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знакомит с нормативными документами по организации учебно-воспитательной деятельности, гигиеническими требованиями к условиям обучения школьников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рекомендует необходимую для работы литературу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привлекает к разработке различного рода учебно-методической документации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вместе с молодым специалистом посещает занятия творчески работающих учителей и затем учит анализировать  их 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посещает занятия, уроки, внеклассные мероприятия по предмету у молодого специалиста и проводит их анализ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29080" y="658440"/>
            <a:ext cx="10523880" cy="103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6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Этапы профессионального становления </a:t>
            </a:r>
            <a:br>
              <a:rPr sz="3600"/>
            </a:br>
            <a:r>
              <a:rPr b="1" lang="ru-RU" sz="36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молодого педагога </a:t>
            </a:r>
            <a:br>
              <a:rPr sz="3600"/>
            </a:b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938600" cy="433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trike="noStrike" u="sng">
                <a:solidFill>
                  <a:schemeClr val="dk1"/>
                </a:solidFill>
                <a:effectLst/>
                <a:uFillTx/>
                <a:latin typeface="Times New Roman"/>
              </a:rPr>
              <a:t>1 этап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trike="noStrike" u="sng">
                <a:solidFill>
                  <a:srgbClr val="c00000"/>
                </a:solidFill>
                <a:effectLst/>
                <a:uFillTx/>
                <a:latin typeface="Times New Roman"/>
              </a:rPr>
              <a:t>Адаптация молодого специалиста </a:t>
            </a:r>
            <a:r>
              <a:rPr b="0" lang="ru-RU" sz="2800" strike="noStrike" u="sng">
                <a:solidFill>
                  <a:schemeClr val="dk1"/>
                </a:solidFill>
                <a:effectLst/>
                <a:uFillTx/>
                <a:latin typeface="Times New Roman"/>
              </a:rPr>
              <a:t>(первые 6 месяцев работы в ОУ)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Прямоугольник 4"/>
          <p:cNvSpPr/>
          <p:nvPr/>
        </p:nvSpPr>
        <p:spPr>
          <a:xfrm>
            <a:off x="865800" y="3108960"/>
            <a:ext cx="10155240" cy="31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Формы работы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вводное анкетирование, тестирование или собеседования, где молодой педагог  расскажет о своих трудностях, проблемах, неудачах 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определяется совместная программа работы начинающего учителя с наставником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ИНДИВИДУАЛЬНЫЙ ПЛАН</a:t>
            </a:r>
            <a:br>
              <a:rPr sz="800"/>
            </a:br>
            <a:r>
              <a:rPr b="1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адаптации молодого специалиста</a:t>
            </a:r>
            <a:br>
              <a:rPr sz="800"/>
            </a:b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(Ф.И.О., должность, структурное подразделение)</a:t>
            </a:r>
            <a:br>
              <a:rPr sz="1400"/>
            </a:br>
            <a:br>
              <a:rPr sz="800"/>
            </a:br>
            <a:r>
              <a:rPr b="1" lang="ru-RU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на  период  с___________ до _________ 20  г.</a:t>
            </a:r>
            <a:br>
              <a:rPr sz="1400"/>
            </a:b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84" name="Объект 3"/>
          <p:cNvGraphicFramePr/>
          <p:nvPr/>
        </p:nvGraphicFramePr>
        <p:xfrm>
          <a:off x="792360" y="1292400"/>
          <a:ext cx="10885680" cy="6418440"/>
        </p:xfrm>
        <a:graphic>
          <a:graphicData uri="http://schemas.openxmlformats.org/drawingml/2006/table">
            <a:tbl>
              <a:tblPr/>
              <a:tblGrid>
                <a:gridCol w="1293840"/>
                <a:gridCol w="1585800"/>
                <a:gridCol w="1585800"/>
                <a:gridCol w="1585800"/>
                <a:gridCol w="1585800"/>
                <a:gridCol w="3249000"/>
              </a:tblGrid>
              <a:tr h="6231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Мероприятия  (содержание работы)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Срок выполнения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Отметка о выполнении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246960">
                <a:tc gridSpan="6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1. Мероприятия по введению в ОУ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pattFill prst="wdUpDiag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1.1.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1.2.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246960">
                <a:tc gridSpan="6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2. Мероприятия по введению в должность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pattFill prst="wdUpDiag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2.1.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2.2.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311400">
                <a:tc gridSpan="6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3. Работы и задания в рамках профессиональной деятельности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pattFill prst="wdUpDiag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3.1.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3.2.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311400">
                <a:tc gridSpan="6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4. Участие в мероприятиях, организованных МО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pattFill prst="wdUpDiag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4.1.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4.2.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311400">
                <a:tc gridSpan="6"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1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5. Участие в мероприятиях, организованных ОУ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pattFill prst="wdUpDiag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5.1.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246960">
                <a:tc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5.2.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8240" rIns="48240" anchor="t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449640"/>
                        </a:tabLst>
                      </a:pPr>
                      <a:r>
                        <a:rPr b="0" lang="ru-RU" sz="1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solidFill>
                        <a:srgbClr val="000000"/>
                      </a:solidFill>
                      <a:prstDash val="dot"/>
                    </a:lnB>
                    <a:noFill/>
                  </a:tcPr>
                </a:tc>
              </a:tr>
              <a:tr h="467280"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90036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Молодой специалист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noFill/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90036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____________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noFill/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ru-RU" sz="7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dot"/>
                    </a:lnT>
                    <a:lnB w="12240">
                      <a:noFill/>
                      <a:prstDash val="dot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11400"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90036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Учитель-наставник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48240" rIns="48240" anchor="t">
                      <a:noAutofit/>
                    </a:bodyPr>
                    <a:p>
                      <a:pPr algn="just" defTabSz="914400">
                        <a:lnSpc>
                          <a:spcPct val="107000"/>
                        </a:lnSpc>
                        <a:spcBef>
                          <a:spcPts val="601"/>
                        </a:spcBef>
                        <a:tabLst>
                          <a:tab algn="l" pos="228600"/>
                          <a:tab algn="l" pos="324000"/>
                          <a:tab algn="l" pos="900360"/>
                        </a:tabLst>
                      </a:pPr>
                      <a:r>
                        <a:rPr b="0" lang="ru-RU" sz="16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____________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48240" marR="482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7000"/>
                        </a:lnSpc>
                      </a:pPr>
                      <a:r>
                        <a:rPr b="0" lang="ru-RU" sz="7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36480" y="20376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2 этап</a:t>
            </a:r>
            <a:br>
              <a:rPr sz="2800"/>
            </a:b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Профессиональное развитие молодого специалиста</a:t>
            </a:r>
            <a:br>
              <a:rPr sz="2800"/>
            </a:b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(</a:t>
            </a: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до конца первого года работы в ОУ)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38080" y="1693800"/>
            <a:ext cx="6099840" cy="435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7500" lnSpcReduction="1999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процесс развития профессиональных умений, накопления опыта, поиска лучших методов и приемов работы с обучающимися, формирования своего стиля в работе, завоевание авторитета среди учащихся, родителей, коллег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Виды деятельности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педагог изучает опыт работы коллег своей школы и в других общеобразовательных учреждений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повышает свое профессиональное мастерство посещая открытые мероприятия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посещает заседания методического объединения учителей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участвует в профессиональных конкурсах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Рисунок 3" descr=""/>
          <p:cNvPicPr/>
          <p:nvPr/>
        </p:nvPicPr>
        <p:blipFill>
          <a:blip r:embed="rId1"/>
          <a:stretch/>
        </p:blipFill>
        <p:spPr>
          <a:xfrm>
            <a:off x="7132320" y="1754640"/>
            <a:ext cx="4888440" cy="3677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44120" y="32472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trike="noStrike" u="sng">
                <a:solidFill>
                  <a:schemeClr val="dk1"/>
                </a:solidFill>
                <a:effectLst/>
                <a:uFillTx/>
                <a:latin typeface="Times New Roman"/>
              </a:rPr>
              <a:t>3 этап </a:t>
            </a: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br>
              <a:rPr sz="2800"/>
            </a:b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Развитие потенциала молодого специалиста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97240" y="1328760"/>
            <a:ext cx="11114280" cy="4847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 </a:t>
            </a: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Развитие  профессиональных и деловых качеств молодого специалиста и  планирование карьеры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Итоги трёх лет  работы</a:t>
            </a: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: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складывается система работы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имеются собственные разработки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педагог внедряет в свою работу инновационные технологии 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происходят совершенствование, саморазвитие, обобщение своего опыта работы  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56440" y="580680"/>
            <a:ext cx="10496880" cy="60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55000" lnSpcReduction="1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200" strike="noStrike" u="none">
                <a:solidFill>
                  <a:srgbClr val="c00000"/>
                </a:solidFill>
                <a:effectLst/>
                <a:uFillTx/>
                <a:latin typeface="Times New Roman"/>
              </a:rPr>
              <a:t>Участие в конкурсах профессионального мастерства даёт возможность учителю: </a:t>
            </a:r>
            <a:br>
              <a:rPr sz="3200"/>
            </a:b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179160" y="1158840"/>
            <a:ext cx="4923000" cy="532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lang="ru-RU" sz="2400" strike="noStrike" u="none">
                <a:solidFill>
                  <a:srgbClr val="0d0d0d"/>
                </a:solidFill>
                <a:effectLst/>
                <a:uFillTx/>
                <a:latin typeface="Times New Roman"/>
              </a:rPr>
              <a:t>повысить свой социальный статус;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lang="ru-RU" sz="2400" strike="noStrike" u="none">
                <a:solidFill>
                  <a:srgbClr val="0d0d0d"/>
                </a:solidFill>
                <a:effectLst/>
                <a:uFillTx/>
                <a:latin typeface="Times New Roman"/>
              </a:rPr>
              <a:t>изучить опыт коллег;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lang="ru-RU" sz="2400" strike="noStrike" u="none">
                <a:solidFill>
                  <a:srgbClr val="0d0d0d"/>
                </a:solidFill>
                <a:effectLst/>
                <a:uFillTx/>
                <a:latin typeface="Times New Roman"/>
              </a:rPr>
              <a:t>реализовать свой творческий потенциал;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lang="ru-RU" sz="2400" strike="noStrike" u="none">
                <a:solidFill>
                  <a:srgbClr val="0d0d0d"/>
                </a:solidFill>
                <a:effectLst/>
                <a:uFillTx/>
                <a:latin typeface="Times New Roman"/>
              </a:rPr>
              <a:t>развить собственные коммуникативные способности;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lang="ru-RU" sz="2400" strike="noStrike" u="none">
                <a:solidFill>
                  <a:srgbClr val="0d0d0d"/>
                </a:solidFill>
                <a:effectLst/>
                <a:uFillTx/>
                <a:latin typeface="Times New Roman"/>
              </a:rPr>
              <a:t>установить новые контакты на профессиональном уровне;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lang="ru-RU" sz="2400" strike="noStrike" u="none">
                <a:solidFill>
                  <a:srgbClr val="0d0d0d"/>
                </a:solidFill>
                <a:effectLst/>
                <a:uFillTx/>
                <a:latin typeface="Times New Roman"/>
              </a:rPr>
              <a:t>опубликовать свои методические материалы; 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100000"/>
              </a:lnSpc>
              <a:buClr>
                <a:srgbClr val="0d0d0d"/>
              </a:buClr>
              <a:buFont typeface="Arial"/>
              <a:buChar char="•"/>
            </a:pPr>
            <a:r>
              <a:rPr b="0" lang="ru-RU" sz="2400" strike="noStrike" u="none">
                <a:solidFill>
                  <a:srgbClr val="0d0d0d"/>
                </a:solidFill>
                <a:effectLst/>
                <a:uFillTx/>
                <a:latin typeface="Times New Roman"/>
              </a:rPr>
              <a:t>повысить авторитет в педагогическом и ученическом коллективах, социуме.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Объект 4" descr=""/>
          <p:cNvPicPr/>
          <p:nvPr/>
        </p:nvPicPr>
        <p:blipFill>
          <a:blip r:embed="rId1"/>
          <a:srcRect l="13500" t="12311" r="-516" b="2537"/>
          <a:stretch/>
        </p:blipFill>
        <p:spPr>
          <a:xfrm>
            <a:off x="8309880" y="1185840"/>
            <a:ext cx="3725640" cy="5183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Рисунок 7" descr=""/>
          <p:cNvPicPr/>
          <p:nvPr/>
        </p:nvPicPr>
        <p:blipFill>
          <a:blip r:embed="rId2"/>
          <a:srcRect l="9416" t="0" r="6379" b="5372"/>
          <a:stretch/>
        </p:blipFill>
        <p:spPr>
          <a:xfrm>
            <a:off x="100440" y="1351440"/>
            <a:ext cx="2943360" cy="4892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Application>LibreOffice/25.2.2.2$Linux_X86_64 LibreOffice_project/7370d4be9e3cf6031a51beef54ff3bda878e3fac</Application>
  <AppVersion>15.0000</AppVersion>
  <Words>493</Words>
  <Paragraphs>127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2023-03-21T12:03:42Z</dcterms:created>
  <dc:creator>Alla Kvitka</dc:creator>
  <dc:description/>
  <dc:language>ru-RU</dc:language>
  <cp:lastModifiedBy>Николай Алекссндрович Черников</cp:lastModifiedBy>
  <cp:lastPrinted>2023-05-31T00:41:27Z</cp:lastPrinted>
  <dcterms:modified xsi:type="dcterms:W3CDTF">2025-05-29T15:18:55Z</dcterms:modified>
  <cp:revision>244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Произвольный</vt:lpwstr>
  </property>
  <property fmtid="{D5CDD505-2E9C-101B-9397-08002B2CF9AE}" pid="4" name="Slides">
    <vt:i4>14</vt:i4>
  </property>
</Properties>
</file>